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55" r:id="rId1"/>
    <p:sldMasterId id="2147483656" r:id="rId2"/>
  </p:sldMasterIdLst>
  <p:sldIdLst>
    <p:sldId id="276" r:id="rId3"/>
    <p:sldId id="265" r:id="rId4"/>
    <p:sldId id="286" r:id="rId5"/>
    <p:sldId id="260" r:id="rId6"/>
    <p:sldId id="262" r:id="rId7"/>
    <p:sldId id="257" r:id="rId8"/>
    <p:sldId id="263" r:id="rId9"/>
    <p:sldId id="264" r:id="rId10"/>
    <p:sldId id="287" r:id="rId11"/>
    <p:sldId id="288" r:id="rId12"/>
    <p:sldId id="272" r:id="rId13"/>
    <p:sldId id="273" r:id="rId14"/>
    <p:sldId id="295" r:id="rId15"/>
    <p:sldId id="274" r:id="rId16"/>
    <p:sldId id="293" r:id="rId17"/>
    <p:sldId id="289" r:id="rId18"/>
    <p:sldId id="290" r:id="rId19"/>
    <p:sldId id="291" r:id="rId20"/>
    <p:sldId id="294" r:id="rId21"/>
    <p:sldId id="292" r:id="rId22"/>
    <p:sldId id="283" r:id="rId23"/>
    <p:sldId id="275" r:id="rId24"/>
  </p:sldIdLst>
  <p:sldSz cx="9144000" cy="6858000" type="screen4x3"/>
  <p:notesSz cx="6858000" cy="9144000"/>
  <p:defaultTextStyle>
    <a:defPPr>
      <a:defRPr lang="en-CZ"/>
    </a:defPPr>
    <a:lvl1pPr algn="l" rtl="0" eaLnBrk="0" fontAlgn="base" hangingPunct="0">
      <a:spcBef>
        <a:spcPct val="0"/>
      </a:spcBef>
      <a:spcAft>
        <a:spcPct val="0"/>
      </a:spcAft>
      <a:buClr>
        <a:schemeClr val="tx1"/>
      </a:buClr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Clr>
        <a:schemeClr val="tx1"/>
      </a:buClr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Clr>
        <a:schemeClr val="tx1"/>
      </a:buClr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Clr>
        <a:schemeClr val="tx1"/>
      </a:buClr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Clr>
        <a:schemeClr val="tx1"/>
      </a:buClr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84"/>
  </p:normalViewPr>
  <p:slideViewPr>
    <p:cSldViewPr>
      <p:cViewPr varScale="1">
        <p:scale>
          <a:sx n="114" d="100"/>
          <a:sy n="114" d="100"/>
        </p:scale>
        <p:origin x="1560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99E7F-34C2-6AE2-911F-D63BA9A57F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8570A-28E8-A1CA-374B-6E7EB9DAD9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E43FB8-556E-D105-EC20-590834BBE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7123D0-222C-5948-8CA1-02CFBCC2D1B1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8A925B-CDF1-1B3A-25EF-AA69A3EB70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D19B5-B04E-9CE5-2A8D-37B601F171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6FD4A2-46AC-654A-B6D4-A654CD4B3AC9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1559298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053C6-A37A-2869-2F49-C44DCE7D4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738242-0C55-EC7B-94B0-21F97BC91F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EEB283-2B22-8E73-4DF0-35A280D7F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7123D0-222C-5948-8CA1-02CFBCC2D1B1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16A48B-C6DB-C106-CA3B-12C2D905D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BDDB36-9453-4869-F28F-A8B375250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45C6B2-36C9-5C4A-B100-E3C6203BEAA3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1777135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9B9077-AE7F-AC89-463E-FD7E873048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E60539-FC73-C2C7-6E19-F00D1D14F6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B02C0C-111B-7092-FF67-2D4C0C51E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7123D0-222C-5948-8CA1-02CFBCC2D1B1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B6EAFD-0387-2447-5A6C-340DDA81F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2BA73-6BB2-B90B-0E09-68BC35038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034C14-611B-9043-A947-2B6E64B8BE8F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3063151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D5E6C-B838-C481-9185-ADEDF788CB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ADD7D5-C520-1A54-6F58-D2F2C7E945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4493C-8231-3355-24E3-C8707AA3C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1C239-C4F2-CF4E-B6E1-4CFED6CA8DC0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8E88EE-8143-510C-1935-0123352CE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9DB9A-7AC6-F8DC-B232-4D79BD536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DE93F2-EE3B-A849-93C2-0A0E41A5EADF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2833537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2F30C-FA57-94EA-AB68-08A47D10E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0CCCE-D002-7F91-04CE-8C87CC21FE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9FA5B-5E2E-5949-58CA-31D0BD621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1C239-C4F2-CF4E-B6E1-4CFED6CA8DC0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566C6-6B18-7907-D93C-7D65D67F6C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1B400-8553-0943-F53C-94502CD4A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B81F8E-BA44-FC4D-BFFD-F725BC26CAF1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22706646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8E272-F757-917D-0AEF-733A76FFC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B615C-FC33-34ED-B52C-5F45005702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C9508F-EF24-4A3D-6F53-6785C3929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1C239-C4F2-CF4E-B6E1-4CFED6CA8DC0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4DA46-AC22-CBA2-9D5A-5608556CDD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3481A0-BB25-63D0-0CC5-47CFF5880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78FA9-2D25-A44D-A4FE-2EFCE3300474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1056520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E16BC-A7AF-0545-2BF2-16411902C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A18515-5903-2FEC-AEC4-C167DA60F9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8B9D82-1404-4A54-64C9-95718EF3E4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E8504F-73C8-32C1-28BF-AA55A0541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1C239-C4F2-CF4E-B6E1-4CFED6CA8DC0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159FCC-54B7-C048-08C3-F46AF5D46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0A7291-A3A6-6163-4A62-18E99E30A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746BC-9B31-B048-B6CB-13231C175E49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3091059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0FC49-B36E-3FB9-0A12-A65F5A766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89047A-6766-AFD2-5BA8-F599EFB5E0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2D323-EC0A-8467-679B-50EB9EDB25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6A691A-4B39-68A8-D346-D6C32B37BF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713393-D156-98E7-7572-2BD73493EA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8410F9-A850-6B49-EFCC-F4A91E1B3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1C239-C4F2-CF4E-B6E1-4CFED6CA8DC0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60CCB5-3AB6-44AE-032F-CE61E4884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71C47B-E8D1-A6C1-3DB5-08AC13CED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94A9B-4EF8-2647-8D9B-233C6579DFD3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1790132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C13582-B4F3-1751-2E00-2939158C4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80C9EC-6C2E-7C15-9432-7BEE7D8DB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1C239-C4F2-CF4E-B6E1-4CFED6CA8DC0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79D231-CF24-B0C3-48B0-07D2CF8A6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E477F2-8A17-4C30-BE75-C8261A61F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846A8-AFAA-9046-AA72-6A042DF2F663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39288632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FEB930-D54A-9276-2475-4E116F70A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1C239-C4F2-CF4E-B6E1-4CFED6CA8DC0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9BCF28-EDF7-94F0-E069-639698EB6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F17B9A-DFD2-F1CB-F898-8138EE85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CC8860-BE27-4D49-95C9-C7A7C25D70D8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13814676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08675-127C-8CC9-C651-797B6C16C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2F0FB-5698-75B9-B29F-32D209B569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459945-0D46-0099-3AB1-9983F220F5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501F31-0AC2-85CA-6F38-F323FA27A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1C239-C4F2-CF4E-B6E1-4CFED6CA8DC0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4F1B0B-52DF-4E29-08B9-4FE83DC13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FB4BF-CD74-38DE-A173-4DD5DAE10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D5387-C77B-C747-BCD9-53F4CE741109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2323823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A3269-9B1F-903B-DE95-31F1EEBDB5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271609-B309-2F6D-5891-5AAAA3984D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954014-C4A6-0F1F-1A83-E8EAF08F9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7123D0-222C-5948-8CA1-02CFBCC2D1B1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7541BD-B805-C923-2464-330D4EB58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FB83E-55A9-0412-147D-9BDC744D4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74A86-241D-3C46-969D-1911550A1F47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24801398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7CBBD-3AA5-3014-9C57-EAB5E278A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9C5EA0-C900-5C1C-B37E-4A465FBD11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C2EBCF-0C03-0A12-2AF7-1F76528CF5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315CEF-DA62-91DA-D872-40BE5FEA3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1C239-C4F2-CF4E-B6E1-4CFED6CA8DC0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52A6A7-7322-E507-0E30-3AC7FEE2F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4F9002-C5EA-EDF1-2BDD-5B1B021F5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9CAB14-E6D4-8342-A6C8-F6CDA4B602E1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29496380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FCABE-002A-ED16-15D2-10B931918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4EB82F-A7F1-D27A-3441-07A48FF7A1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890EE3-AC53-F9C8-C969-853F9310E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1C239-C4F2-CF4E-B6E1-4CFED6CA8DC0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378115-19AB-5005-A64A-B01FBE139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DE0B8-02D1-1FAF-6000-FCB68C83A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A94C7F-8CBD-EA4F-BA5A-EB47A26E29FE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27976732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ABD7CC8-1631-FD1A-1875-5B620E03D9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43CC7B-F914-D725-5F15-521D2D4EA7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FAB899-D94B-DA1D-9452-C43BE5081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891C239-C4F2-CF4E-B6E1-4CFED6CA8DC0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E7651B-271E-4F83-6F46-7EA426BFB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F2EEAF-5B36-AA60-6254-7020CD6FA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371E4D-A61E-EA46-B9D8-774A7D90DCC0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3199977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9A5FA-708B-9F82-00C5-CDF425AC9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54210F-4ED4-05E6-3E39-D98E5EF4F7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37F1AD-6E77-FFCC-4504-6DC38C03F8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7123D0-222C-5948-8CA1-02CFBCC2D1B1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7DD4F-6C05-3A82-CA5F-62E6367D13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B12B85-231C-DEF2-50DD-4AF545F97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B65BC-4BBC-3D4B-8842-CB18F9F673B5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835787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9DE21-E1B3-43C7-FFBE-4BC32F80B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C9F1DB-979F-66DB-3F17-EF3996C04F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8AF6F9-DFFA-C24F-E141-F1591827CC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BFADF8-41F7-5BB4-48DC-208E1266D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7123D0-222C-5948-8CA1-02CFBCC2D1B1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22A6BB-EA24-E135-0A27-78929A840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B6ECEE-BAD6-12D6-57BE-9A527681F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2C2438-0538-CD4B-987D-DF31FF44F646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1548648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EE731-8AB9-F65D-8D32-431530664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FB15D7-5AEB-DEC1-FE23-ADA67A5CC6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763CC8-0E77-8F5D-C289-65572601C5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D592D9-5E2D-A60B-0670-8CCC0636F7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222F79-5C19-1B81-7007-E8AFED9E66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4B15BB-18F8-403C-6065-D82F4CA79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7123D0-222C-5948-8CA1-02CFBCC2D1B1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0D9160-3130-8C22-A252-F16A9323C2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8ED90C-3BE7-2D6D-1736-6939546FD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0C464A-27BD-5C46-996B-ECBBED2103F0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2089517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1F2B66-5544-24BA-B2FE-DE04376F2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B3E80-52F9-AB10-8F27-1BB45BF55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7123D0-222C-5948-8CA1-02CFBCC2D1B1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2AE439-DE60-1E5E-57E6-155B297B0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0C5025-E7C6-43F7-4027-992CC11E4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35D7E1-9705-8B49-8842-031944CAA293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1014955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D54B2C-B85E-2157-576F-9F45E72BD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7123D0-222C-5948-8CA1-02CFBCC2D1B1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27D6EE-A70E-6910-9268-F959B019D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533E7F-7CD7-80B7-8B54-30B8C1632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62325-F953-9E45-83FA-6C2808854C34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1296559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7D864E-3F78-1592-5445-D2B763E3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3D0F4-177B-4A15-E67E-2FF340C47A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53B3C-6B2A-0F37-D610-AC341B2F2B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C6E585-2F36-426A-D9EC-1885A997A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7123D0-222C-5948-8CA1-02CFBCC2D1B1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16C65F-5D8F-9C02-AC26-2EBA65F5A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361565-89A5-5246-2D7D-418325091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84A25-8569-CE4B-8671-67DBD68F7345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3431144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59474-E86F-63DB-2424-9F635C23F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DB2F57-90CC-1520-D529-923CA3E1DB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541EF0-64EB-FE74-0EEC-E4F6E7A7C9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946F49-3091-6C01-3462-E9B79545A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7123D0-222C-5948-8CA1-02CFBCC2D1B1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4006D9-6040-E4A0-F699-6250A7817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C59A8-E369-CF30-38BC-7BED58116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47F97-216D-DB4D-A1F9-6652A989E13D}" type="slidenum">
              <a:rPr lang="en-CZ"/>
              <a:pPr/>
              <a:t>‹#›</a:t>
            </a:fld>
            <a:endParaRPr lang="en-CZ"/>
          </a:p>
        </p:txBody>
      </p:sp>
    </p:spTree>
    <p:extLst>
      <p:ext uri="{BB962C8B-B14F-4D97-AF65-F5344CB8AC3E}">
        <p14:creationId xmlns:p14="http://schemas.microsoft.com/office/powerpoint/2010/main" val="2275023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70D192-3C05-9705-DD14-191C1842E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48F23A-0272-7D30-2045-D7230E681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0E9941-FD89-B734-879D-F86BF10241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123D0-222C-5948-8CA1-02CFBCC2D1B1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DED3E3-DF87-B309-C5C5-620FA4B4BD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2E339B-FC2A-9C67-FB02-503B47E6A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A7617-1F50-5D42-8809-4B1F93E34F62}" type="slidenum">
              <a:rPr lang="en-CZ"/>
              <a:pPr/>
              <a:t>‹#›</a:t>
            </a:fld>
            <a:endParaRPr lang="en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58C9AD-6DF7-9E06-4CE8-9AB2E9C48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08F3D3-7305-3C6A-F7F7-E00D6E83E0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897193-0FED-8342-2F97-36E93FB746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91C239-C4F2-CF4E-B6E1-4CFED6CA8DC0}" type="datetimeFigureOut">
              <a:rPr lang="en-CZ"/>
              <a:pPr/>
              <a:t>15.10.2023</a:t>
            </a:fld>
            <a:endParaRPr lang="en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90A342-7B25-3776-2C50-235148B2CF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B7F1D2-B993-C020-D489-31CE03B1A2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4D4FD-137B-7F46-94DD-6D113F6BAF74}" type="slidenum">
              <a:rPr lang="en-CZ"/>
              <a:pPr/>
              <a:t>‹#›</a:t>
            </a:fld>
            <a:endParaRPr lang="en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5">
            <a:extLst>
              <a:ext uri="{FF2B5EF4-FFF2-40B4-BE49-F238E27FC236}">
                <a16:creationId xmlns:a16="http://schemas.microsoft.com/office/drawing/2014/main" id="{38F9EC4C-FC17-0CD9-4AE4-F84BC1E70E64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543175" cy="3600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4" name="Текстовое поле1">
            <a:extLst>
              <a:ext uri="{FF2B5EF4-FFF2-40B4-BE49-F238E27FC236}">
                <a16:creationId xmlns:a16="http://schemas.microsoft.com/office/drawing/2014/main" id="{A0140C35-6CFA-80F5-43BF-ADFE00B534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75" y="717550"/>
            <a:ext cx="5381625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defTabSz="4492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defTabSz="4492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defTabSz="4492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defTabSz="4492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defTabSz="449263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endParaRPr lang="en-CZ" altLang="en-CZ" b="1" i="1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>
              <a:buClrTx/>
            </a:pPr>
            <a:r>
              <a:rPr lang="en-CZ" altLang="en-CZ" dirty="0">
                <a:latin typeface="Times New Roman" panose="02020603050405020304" pitchFamily="18" charset="0"/>
              </a:rPr>
              <a:t>Методическая работа преподавателя МБУ ДО ДШИ им.В.И.Воробья </a:t>
            </a:r>
          </a:p>
          <a:p>
            <a:pPr algn="ctr">
              <a:buClrTx/>
            </a:pPr>
            <a:r>
              <a:rPr lang="en-CZ" altLang="en-CZ" dirty="0">
                <a:latin typeface="Times New Roman" panose="02020603050405020304" pitchFamily="18" charset="0"/>
              </a:rPr>
              <a:t>Коряковской Н.В. </a:t>
            </a:r>
          </a:p>
          <a:p>
            <a:pPr algn="ctr">
              <a:buClrTx/>
            </a:pPr>
            <a:r>
              <a:rPr lang="en-CZ" altLang="en-CZ" dirty="0">
                <a:latin typeface="Times New Roman" panose="02020603050405020304" pitchFamily="18" charset="0"/>
              </a:rPr>
              <a:t> по теме: </a:t>
            </a:r>
          </a:p>
          <a:p>
            <a:pPr algn="ctr">
              <a:buClrTx/>
            </a:pPr>
            <a:r>
              <a:rPr lang="en-CZ" altLang="en-CZ" b="1" dirty="0">
                <a:latin typeface="Times New Roman" panose="02020603050405020304" pitchFamily="18" charset="0"/>
              </a:rPr>
              <a:t>Собор Святой Софии в г.Константинополь </a:t>
            </a:r>
          </a:p>
          <a:p>
            <a:pPr algn="ctr">
              <a:buClrTx/>
            </a:pPr>
            <a:endParaRPr lang="en-CZ" altLang="en-CZ" b="1" i="1" dirty="0">
              <a:latin typeface="Times New Roman" panose="02020603050405020304" pitchFamily="18" charset="0"/>
            </a:endParaRPr>
          </a:p>
          <a:p>
            <a:pPr algn="ctr">
              <a:buClrTx/>
            </a:pPr>
            <a:r>
              <a:rPr lang="en-CZ" altLang="en-CZ" dirty="0">
                <a:latin typeface="Times New Roman" panose="02020603050405020304" pitchFamily="18" charset="0"/>
              </a:rPr>
              <a:t>По дополнительной предпрофессиональной </a:t>
            </a:r>
          </a:p>
          <a:p>
            <a:pPr algn="ctr">
              <a:buClrTx/>
            </a:pPr>
            <a:r>
              <a:rPr lang="en-CZ" altLang="en-CZ" dirty="0">
                <a:latin typeface="Times New Roman" panose="02020603050405020304" pitchFamily="18" charset="0"/>
              </a:rPr>
              <a:t> общеобразовательной  программе в области </a:t>
            </a:r>
          </a:p>
          <a:p>
            <a:pPr algn="ctr">
              <a:buClrTx/>
            </a:pPr>
            <a:r>
              <a:rPr lang="en-CZ" altLang="en-CZ" dirty="0">
                <a:latin typeface="Times New Roman" panose="02020603050405020304" pitchFamily="18" charset="0"/>
              </a:rPr>
              <a:t>изобразительного искусства «ЖИВОПИСЬ»</a:t>
            </a:r>
          </a:p>
          <a:p>
            <a:pPr algn="ctr">
              <a:buClrTx/>
            </a:pPr>
            <a:r>
              <a:rPr lang="en-CZ" altLang="en-CZ" dirty="0">
                <a:latin typeface="Times New Roman" panose="02020603050405020304" pitchFamily="18" charset="0"/>
              </a:rPr>
              <a:t>Предметная область </a:t>
            </a:r>
          </a:p>
          <a:p>
            <a:pPr algn="ctr">
              <a:buClrTx/>
            </a:pPr>
            <a:r>
              <a:rPr lang="en-CZ" altLang="en-CZ" dirty="0">
                <a:latin typeface="Times New Roman" panose="02020603050405020304" pitchFamily="18" charset="0"/>
              </a:rPr>
              <a:t>ПО.02. ИСТОРИЯ ИСКУССТВ</a:t>
            </a:r>
          </a:p>
          <a:p>
            <a:pPr algn="ctr">
              <a:buClrTx/>
            </a:pPr>
            <a:endParaRPr lang="en-CZ" altLang="en-CZ" dirty="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CZ" altLang="en-CZ" dirty="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CZ" altLang="en-CZ" dirty="0">
              <a:latin typeface="Times New Roman" panose="02020603050405020304" pitchFamily="18" charset="0"/>
            </a:endParaRPr>
          </a:p>
          <a:p>
            <a:pPr algn="ctr">
              <a:buClrTx/>
            </a:pPr>
            <a:endParaRPr lang="en-CZ" altLang="en-CZ" dirty="0">
              <a:latin typeface="Times New Roman" panose="02020603050405020304" pitchFamily="18" charset="0"/>
            </a:endParaRPr>
          </a:p>
          <a:p>
            <a:pPr algn="ctr">
              <a:buClrTx/>
            </a:pPr>
            <a:r>
              <a:rPr lang="en-CZ" altLang="en-CZ" dirty="0">
                <a:latin typeface="Times New Roman" panose="02020603050405020304" pitchFamily="18" charset="0"/>
              </a:rPr>
              <a:t>2023 год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Изображение1">
            <a:extLst>
              <a:ext uri="{FF2B5EF4-FFF2-40B4-BE49-F238E27FC236}">
                <a16:creationId xmlns:a16="http://schemas.microsoft.com/office/drawing/2014/main" id="{656B1EA8-6109-F2B2-5166-B9CF315CA7F1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04775"/>
            <a:ext cx="8924925" cy="642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9" descr="27">
            <a:extLst>
              <a:ext uri="{FF2B5EF4-FFF2-40B4-BE49-F238E27FC236}">
                <a16:creationId xmlns:a16="http://schemas.microsoft.com/office/drawing/2014/main" id="{C3F9671B-107D-C3C6-5962-61ACF723F585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46038"/>
            <a:ext cx="4430712" cy="339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4" name="Picture 11" descr="9">
            <a:extLst>
              <a:ext uri="{FF2B5EF4-FFF2-40B4-BE49-F238E27FC236}">
                <a16:creationId xmlns:a16="http://schemas.microsoft.com/office/drawing/2014/main" id="{41B70B4E-17BE-153A-FF54-683A72F83781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063" y="58738"/>
            <a:ext cx="3359150" cy="3529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5" name="Picture 13" descr="11">
            <a:extLst>
              <a:ext uri="{FF2B5EF4-FFF2-40B4-BE49-F238E27FC236}">
                <a16:creationId xmlns:a16="http://schemas.microsoft.com/office/drawing/2014/main" id="{656D171A-30ED-4332-5E37-15A44BDE1AA5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3" y="3730625"/>
            <a:ext cx="4164012" cy="2865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6" name="Picture 15" descr="19">
            <a:extLst>
              <a:ext uri="{FF2B5EF4-FFF2-40B4-BE49-F238E27FC236}">
                <a16:creationId xmlns:a16="http://schemas.microsoft.com/office/drawing/2014/main" id="{3ED8B539-8F2A-671A-0C5D-714FBCDF651E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587750"/>
            <a:ext cx="4259263" cy="319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>
            <a:extLst>
              <a:ext uri="{FF2B5EF4-FFF2-40B4-BE49-F238E27FC236}">
                <a16:creationId xmlns:a16="http://schemas.microsoft.com/office/drawing/2014/main" id="{4EE27A3E-2BEF-7B59-C386-7D4BF85C64EF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250825" y="260350"/>
            <a:ext cx="4619625" cy="9604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CZ" altLang="en-CZ" sz="1800" b="1">
                <a:latin typeface="Times New Roman" panose="02020603050405020304" pitchFamily="18" charset="0"/>
              </a:rPr>
              <a:t>Мозаики Софийского собора.</a:t>
            </a:r>
          </a:p>
        </p:txBody>
      </p:sp>
      <p:pic>
        <p:nvPicPr>
          <p:cNvPr id="14338" name="Picture 9" descr="48">
            <a:extLst>
              <a:ext uri="{FF2B5EF4-FFF2-40B4-BE49-F238E27FC236}">
                <a16:creationId xmlns:a16="http://schemas.microsoft.com/office/drawing/2014/main" id="{40FB689D-E6F5-E178-AA21-FA26544BDC75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620713"/>
            <a:ext cx="3960812" cy="2784475"/>
          </a:xfrm>
          <a:prstGeom prst="rect">
            <a:avLst/>
          </a:prstGeom>
          <a:noFill/>
          <a:ln w="57150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9" name="Picture 11" descr="50">
            <a:extLst>
              <a:ext uri="{FF2B5EF4-FFF2-40B4-BE49-F238E27FC236}">
                <a16:creationId xmlns:a16="http://schemas.microsoft.com/office/drawing/2014/main" id="{ED6324EC-822C-FC7C-93BB-04C9AF63B7FB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644900"/>
            <a:ext cx="4537075" cy="2895600"/>
          </a:xfrm>
          <a:prstGeom prst="rect">
            <a:avLst/>
          </a:prstGeom>
          <a:noFill/>
          <a:ln w="57150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40" name="Picture 13" descr="45">
            <a:extLst>
              <a:ext uri="{FF2B5EF4-FFF2-40B4-BE49-F238E27FC236}">
                <a16:creationId xmlns:a16="http://schemas.microsoft.com/office/drawing/2014/main" id="{91FE146A-442D-0A35-8972-C50D2461A4DD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12875"/>
            <a:ext cx="3568700" cy="4608513"/>
          </a:xfrm>
          <a:prstGeom prst="rect">
            <a:avLst/>
          </a:prstGeom>
          <a:noFill/>
          <a:ln w="57150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chemeClr val="bg1"/>
            </a:gs>
            <a:gs pos="100000">
              <a:schemeClr val="bg1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Изображение1">
            <a:extLst>
              <a:ext uri="{FF2B5EF4-FFF2-40B4-BE49-F238E27FC236}">
                <a16:creationId xmlns:a16="http://schemas.microsoft.com/office/drawing/2014/main" id="{8E9AA401-5B39-B815-E548-BB645236A6E8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196850"/>
            <a:ext cx="8947150" cy="597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7" descr="38">
            <a:extLst>
              <a:ext uri="{FF2B5EF4-FFF2-40B4-BE49-F238E27FC236}">
                <a16:creationId xmlns:a16="http://schemas.microsoft.com/office/drawing/2014/main" id="{E0662240-EBCA-5523-AD64-09EA66132444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6950" y="457200"/>
            <a:ext cx="3976688" cy="2517775"/>
          </a:xfrm>
          <a:prstGeom prst="rect">
            <a:avLst/>
          </a:prstGeom>
          <a:noFill/>
          <a:ln w="57150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6" name="Picture 9" descr="40">
            <a:extLst>
              <a:ext uri="{FF2B5EF4-FFF2-40B4-BE49-F238E27FC236}">
                <a16:creationId xmlns:a16="http://schemas.microsoft.com/office/drawing/2014/main" id="{A478F21E-BC7F-F242-0AA5-519F6D2F58AB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573463"/>
            <a:ext cx="4464050" cy="2700337"/>
          </a:xfrm>
          <a:prstGeom prst="rect">
            <a:avLst/>
          </a:prstGeom>
          <a:solidFill>
            <a:srgbClr val="000000"/>
          </a:solidFill>
          <a:ln w="57150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7" name="Picture 11" descr="46">
            <a:extLst>
              <a:ext uri="{FF2B5EF4-FFF2-40B4-BE49-F238E27FC236}">
                <a16:creationId xmlns:a16="http://schemas.microsoft.com/office/drawing/2014/main" id="{9ED83038-A570-4149-4664-3B6C6115AF28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500438"/>
            <a:ext cx="4032250" cy="2727325"/>
          </a:xfrm>
          <a:prstGeom prst="rect">
            <a:avLst/>
          </a:prstGeom>
          <a:noFill/>
          <a:ln w="57150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8" name="Изображение1">
            <a:extLst>
              <a:ext uri="{FF2B5EF4-FFF2-40B4-BE49-F238E27FC236}">
                <a16:creationId xmlns:a16="http://schemas.microsoft.com/office/drawing/2014/main" id="{2E337B82-5433-3607-B999-CE7EA62CECC8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" y="249238"/>
            <a:ext cx="4357688" cy="290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9" name="Текстовое поле1">
            <a:extLst>
              <a:ext uri="{FF2B5EF4-FFF2-40B4-BE49-F238E27FC236}">
                <a16:creationId xmlns:a16="http://schemas.microsoft.com/office/drawing/2014/main" id="{62C04293-5BD5-43EC-75C8-11F637CB56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5725" y="0"/>
            <a:ext cx="3444875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ClrTx/>
            </a:pPr>
            <a:r>
              <a:rPr lang="en-CZ" altLang="en-CZ"/>
              <a:t>Мозаика «Император Лев VI»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Изображение1">
            <a:extLst>
              <a:ext uri="{FF2B5EF4-FFF2-40B4-BE49-F238E27FC236}">
                <a16:creationId xmlns:a16="http://schemas.microsoft.com/office/drawing/2014/main" id="{8757EE1C-5A95-3482-C837-2C8D7DAEB9F8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239713"/>
            <a:ext cx="8331200" cy="571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0" name="Текстовое поле1">
            <a:extLst>
              <a:ext uri="{FF2B5EF4-FFF2-40B4-BE49-F238E27FC236}">
                <a16:creationId xmlns:a16="http://schemas.microsoft.com/office/drawing/2014/main" id="{6B08E398-4C7B-FC98-43D3-E876F5C431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75" y="6170613"/>
            <a:ext cx="6315075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ClrTx/>
            </a:pPr>
            <a:r>
              <a:rPr lang="en-CZ" altLang="en-CZ"/>
              <a:t>Богородица на престоле с императорами Константином и Юстенианом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Изображение1">
            <a:extLst>
              <a:ext uri="{FF2B5EF4-FFF2-40B4-BE49-F238E27FC236}">
                <a16:creationId xmlns:a16="http://schemas.microsoft.com/office/drawing/2014/main" id="{02ABE600-804A-F9B8-26D2-FD5FA3E79460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25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Текстовое поле1">
            <a:extLst>
              <a:ext uri="{FF2B5EF4-FFF2-40B4-BE49-F238E27FC236}">
                <a16:creationId xmlns:a16="http://schemas.microsoft.com/office/drawing/2014/main" id="{6AFE70CB-E1C6-1F0C-ADA1-9B6A446EC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3663" y="6099175"/>
            <a:ext cx="1439862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ClrTx/>
            </a:pPr>
            <a:endParaRPr lang="en-CZ" altLang="en-CZ"/>
          </a:p>
        </p:txBody>
      </p:sp>
      <p:sp>
        <p:nvSpPr>
          <p:cNvPr id="19458" name="Текстовое поле2">
            <a:extLst>
              <a:ext uri="{FF2B5EF4-FFF2-40B4-BE49-F238E27FC236}">
                <a16:creationId xmlns:a16="http://schemas.microsoft.com/office/drawing/2014/main" id="{295F5DA1-CFC2-2D60-1466-9ABFC2D52A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ClrTx/>
            </a:pPr>
            <a:endParaRPr lang="en-CZ" altLang="en-CZ">
              <a:latin typeface="Tahoma" panose="020B0604030504040204" pitchFamily="34" charset="0"/>
            </a:endParaRPr>
          </a:p>
          <a:p>
            <a:pPr>
              <a:buClrTx/>
            </a:pPr>
            <a:endParaRPr lang="en-CZ" altLang="en-CZ">
              <a:latin typeface="Tahoma" panose="020B0604030504040204" pitchFamily="34" charset="0"/>
            </a:endParaRPr>
          </a:p>
          <a:p>
            <a:pPr>
              <a:buClrTx/>
            </a:pPr>
            <a:r>
              <a:rPr lang="en-CZ" altLang="en-CZ"/>
              <a:t>Справа налево: императрица Зоя Порфирородная (978-1050), Иисус, император Константин XI (третий муж Зои). Ранее фигура слева имела лицо второго мужа Зои, императора Михаила IV. А первоначально - её первого мужа, императора Романа III. Собор Святой Софии, Константинополь</a:t>
            </a:r>
          </a:p>
        </p:txBody>
      </p:sp>
      <p:pic>
        <p:nvPicPr>
          <p:cNvPr id="19459" name="Изображение1">
            <a:extLst>
              <a:ext uri="{FF2B5EF4-FFF2-40B4-BE49-F238E27FC236}">
                <a16:creationId xmlns:a16="http://schemas.microsoft.com/office/drawing/2014/main" id="{226DC348-B212-AFAA-2AFF-7BAABBE64319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88" y="1793875"/>
            <a:ext cx="8174037" cy="487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Изображение1">
            <a:extLst>
              <a:ext uri="{FF2B5EF4-FFF2-40B4-BE49-F238E27FC236}">
                <a16:creationId xmlns:a16="http://schemas.microsoft.com/office/drawing/2014/main" id="{3D1DECF6-5FB3-8567-ED16-4BC95B128BA7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875" y="574675"/>
            <a:ext cx="8356600" cy="609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2" name="Текстовое поле1">
            <a:extLst>
              <a:ext uri="{FF2B5EF4-FFF2-40B4-BE49-F238E27FC236}">
                <a16:creationId xmlns:a16="http://schemas.microsoft.com/office/drawing/2014/main" id="{01D99C2A-F94C-4EE1-4801-CE32E3D21E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77788"/>
            <a:ext cx="3086100" cy="423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ClrTx/>
            </a:pPr>
            <a:r>
              <a:rPr lang="en-CZ" altLang="en-CZ"/>
              <a:t>«Деисус» фрагмент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Изображение1">
            <a:extLst>
              <a:ext uri="{FF2B5EF4-FFF2-40B4-BE49-F238E27FC236}">
                <a16:creationId xmlns:a16="http://schemas.microsoft.com/office/drawing/2014/main" id="{D046B43B-6A02-C0F2-9588-71241201BD66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501650"/>
            <a:ext cx="3725862" cy="602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06" name="Текстовое поле1">
            <a:extLst>
              <a:ext uri="{FF2B5EF4-FFF2-40B4-BE49-F238E27FC236}">
                <a16:creationId xmlns:a16="http://schemas.microsoft.com/office/drawing/2014/main" id="{0C1DEFDC-E610-5A11-30B6-D215D03455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2850" y="1004888"/>
            <a:ext cx="3444875" cy="365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ClrTx/>
            </a:pPr>
            <a:r>
              <a:rPr lang="en-CZ" altLang="en-CZ"/>
              <a:t>Портрет императора Александра 1 , считается вотивным , то есть прижизненным портретом императора , датируется 1912 годом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6" descr="hram-svyatoy-sofii-v-konstantinopole-39">
            <a:extLst>
              <a:ext uri="{FF2B5EF4-FFF2-40B4-BE49-F238E27FC236}">
                <a16:creationId xmlns:a16="http://schemas.microsoft.com/office/drawing/2014/main" id="{5C808293-C9AC-F424-4ED7-32D21AC2748B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92150"/>
            <a:ext cx="7620000" cy="5080000"/>
          </a:xfrm>
          <a:prstGeom prst="rect">
            <a:avLst/>
          </a:prstGeom>
          <a:noFill/>
          <a:ln w="57150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cu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Изображение1">
            <a:extLst>
              <a:ext uri="{FF2B5EF4-FFF2-40B4-BE49-F238E27FC236}">
                <a16:creationId xmlns:a16="http://schemas.microsoft.com/office/drawing/2014/main" id="{061CDD2B-0DDF-9807-188B-448B659C3B27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63" y="1004888"/>
            <a:ext cx="7735887" cy="552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0" name="Текстовое поле1">
            <a:extLst>
              <a:ext uri="{FF2B5EF4-FFF2-40B4-BE49-F238E27FC236}">
                <a16:creationId xmlns:a16="http://schemas.microsoft.com/office/drawing/2014/main" id="{D8FE1512-97F9-182C-9B6D-0133EB877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1638" y="501650"/>
            <a:ext cx="3516312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buClrTx/>
            </a:pPr>
            <a:r>
              <a:rPr lang="en-CZ" altLang="en-CZ"/>
              <a:t>«Архангел Гавриил» 867 год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5" descr="05_021">
            <a:extLst>
              <a:ext uri="{FF2B5EF4-FFF2-40B4-BE49-F238E27FC236}">
                <a16:creationId xmlns:a16="http://schemas.microsoft.com/office/drawing/2014/main" id="{C4378059-854B-0EEC-41F1-90FB64B27883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196975"/>
            <a:ext cx="7489825" cy="5448300"/>
          </a:xfrm>
          <a:prstGeom prst="rect">
            <a:avLst/>
          </a:prstGeom>
          <a:noFill/>
          <a:ln w="76200" cmpd="tri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4" name="Rectangle 7">
            <a:extLst>
              <a:ext uri="{FF2B5EF4-FFF2-40B4-BE49-F238E27FC236}">
                <a16:creationId xmlns:a16="http://schemas.microsoft.com/office/drawing/2014/main" id="{BDA80CEA-7F54-E5FC-BD47-6EEB74B2A889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468313" y="115888"/>
            <a:ext cx="8229600" cy="1371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en-CZ" altLang="en-CZ" sz="2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Современный вид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4">
            <a:extLst>
              <a:ext uri="{FF2B5EF4-FFF2-40B4-BE49-F238E27FC236}">
                <a16:creationId xmlns:a16="http://schemas.microsoft.com/office/drawing/2014/main" id="{DA2392CE-09B2-3C2F-59C1-D71703BBB7EC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501650" y="1219200"/>
            <a:ext cx="8339138" cy="2870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CZ" altLang="en-CZ" sz="8000" b="1">
                <a:latin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ПодзаголовокСлайда1">
            <a:extLst>
              <a:ext uri="{FF2B5EF4-FFF2-40B4-BE49-F238E27FC236}">
                <a16:creationId xmlns:a16="http://schemas.microsoft.com/office/drawing/2014/main" id="{42C1980F-EE4C-A5E4-673D-738F616FC309}"/>
              </a:ext>
            </a:extLst>
          </p:cNvPr>
          <p:cNvSpPr>
            <a:spLocks noChangeArrowheads="1"/>
          </p:cNvSpPr>
          <p:nvPr>
            <p:ph type="subTitle" idx="1"/>
          </p:nvPr>
        </p:nvSpPr>
        <p:spPr bwMode="auto">
          <a:xfrm>
            <a:off x="142875" y="215900"/>
            <a:ext cx="4090988" cy="58832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CZ" altLang="en-CZ" sz="1800">
                <a:latin typeface="Times New Roman" panose="02020603050405020304" pitchFamily="18" charset="0"/>
              </a:rPr>
              <a:t>Собор Святой Софии построен во времена правления известного византийского императора Юстиниана, пришедшего к власти в 527 году.  </a:t>
            </a:r>
          </a:p>
          <a:p>
            <a:pPr algn="l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en-CZ" altLang="en-CZ" sz="1800">
              <a:latin typeface="Times New Roman" panose="02020603050405020304" pitchFamily="18" charset="0"/>
            </a:endParaRPr>
          </a:p>
          <a:p>
            <a:pPr algn="l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CZ" altLang="en-CZ" sz="1800">
                <a:latin typeface="Times New Roman" panose="02020603050405020304" pitchFamily="18" charset="0"/>
              </a:rPr>
              <a:t>Император решил возвести собор, который затмил бы своим величием храм царя Соломона в Иерусалиме. </a:t>
            </a:r>
          </a:p>
        </p:txBody>
      </p:sp>
      <p:pic>
        <p:nvPicPr>
          <p:cNvPr id="5122" name="Изображение1">
            <a:extLst>
              <a:ext uri="{FF2B5EF4-FFF2-40B4-BE49-F238E27FC236}">
                <a16:creationId xmlns:a16="http://schemas.microsoft.com/office/drawing/2014/main" id="{5F843BDE-6FA7-7765-8E57-12BBA6175528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863" y="165100"/>
            <a:ext cx="4843462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Изображение1">
            <a:extLst>
              <a:ext uri="{FF2B5EF4-FFF2-40B4-BE49-F238E27FC236}">
                <a16:creationId xmlns:a16="http://schemas.microsoft.com/office/drawing/2014/main" id="{ED9ABF1D-F85E-2B4A-634A-3FBF2468E01C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75" y="904875"/>
            <a:ext cx="8154988" cy="483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>
            <a:extLst>
              <a:ext uri="{FF2B5EF4-FFF2-40B4-BE49-F238E27FC236}">
                <a16:creationId xmlns:a16="http://schemas.microsoft.com/office/drawing/2014/main" id="{475EB85A-1DDD-A565-ACB7-2654B1550908}"/>
              </a:ext>
            </a:extLst>
          </p:cNvPr>
          <p:cNvSpPr>
            <a:spLocks noChangeArrowheads="1"/>
          </p:cNvSpPr>
          <p:nvPr>
            <p:ph type="body" sz="half" idx="4294967295"/>
          </p:nvPr>
        </p:nvSpPr>
        <p:spPr bwMode="auto">
          <a:xfrm>
            <a:off x="0" y="142875"/>
            <a:ext cx="4038600" cy="6243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en-CZ" altLang="en-CZ" sz="1600" b="1" i="1">
              <a:latin typeface="Times New Roman" panose="02020603050405020304" pitchFamily="18" charset="0"/>
            </a:endParaRP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CZ" altLang="en-CZ" sz="1600" b="1" i="1">
                <a:latin typeface="Times New Roman" panose="02020603050405020304" pitchFamily="18" charset="0"/>
              </a:rPr>
              <a:t>Свое второе имя - Айя-София - храм святой Софии в Константинополе получил в качестве одного из трех эпитетов, которые употребляют, обращаясь к богу: Айя-София - Святая Мудрость, Ая-Ирена - Святое Благодушие, Ая Динамис - Святая Сила</a:t>
            </a:r>
          </a:p>
        </p:txBody>
      </p:sp>
      <p:pic>
        <p:nvPicPr>
          <p:cNvPr id="7170" name="Изображение1">
            <a:extLst>
              <a:ext uri="{FF2B5EF4-FFF2-40B4-BE49-F238E27FC236}">
                <a16:creationId xmlns:a16="http://schemas.microsoft.com/office/drawing/2014/main" id="{F8346E3A-C8A8-9F5E-AC1F-A0C89C537E01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0" y="142875"/>
            <a:ext cx="5111750" cy="303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1" name="Изображение2">
            <a:extLst>
              <a:ext uri="{FF2B5EF4-FFF2-40B4-BE49-F238E27FC236}">
                <a16:creationId xmlns:a16="http://schemas.microsoft.com/office/drawing/2014/main" id="{B6B2A929-47E9-0BA1-38BB-F9DCA6D7EC78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963" y="3332163"/>
            <a:ext cx="5126037" cy="317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5" descr="1">
            <a:extLst>
              <a:ext uri="{FF2B5EF4-FFF2-40B4-BE49-F238E27FC236}">
                <a16:creationId xmlns:a16="http://schemas.microsoft.com/office/drawing/2014/main" id="{CE8BF4D3-B2D6-7BF4-CE97-8FC2B17DB89B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125538"/>
            <a:ext cx="7561263" cy="4902200"/>
          </a:xfrm>
          <a:prstGeom prst="rect">
            <a:avLst/>
          </a:prstGeom>
          <a:noFill/>
          <a:ln w="57150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>
            <a:extLst>
              <a:ext uri="{FF2B5EF4-FFF2-40B4-BE49-F238E27FC236}">
                <a16:creationId xmlns:a16="http://schemas.microsoft.com/office/drawing/2014/main" id="{D1379EAB-06F2-93DD-F590-8D67B9F71F06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60350"/>
            <a:ext cx="8064500" cy="6311900"/>
          </a:xfrm>
          <a:prstGeom prst="rect">
            <a:avLst/>
          </a:prstGeom>
          <a:noFill/>
          <a:ln w="76200" cmpd="tri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2">
            <a:extLst>
              <a:ext uri="{FF2B5EF4-FFF2-40B4-BE49-F238E27FC236}">
                <a16:creationId xmlns:a16="http://schemas.microsoft.com/office/drawing/2014/main" id="{4C9D1152-5A6C-D1B3-D39C-484678D4F816}"/>
              </a:ext>
            </a:extLst>
          </p:cNvPr>
          <p:cNvSpPr>
            <a:spLocks noChangeArrowheads="1"/>
          </p:cNvSpPr>
          <p:nvPr>
            <p:ph type="body" sz="half" idx="4294967295"/>
          </p:nvPr>
        </p:nvSpPr>
        <p:spPr bwMode="auto">
          <a:xfrm>
            <a:off x="4448175" y="260350"/>
            <a:ext cx="4378325" cy="53371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342900" indent="-3429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CZ" altLang="en-CZ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</a:rPr>
              <a:t>    </a:t>
            </a:r>
          </a:p>
          <a:p>
            <a:pPr marL="342900" indent="-342900" eaLnBrk="0" fontAlgn="base" hangingPunct="0">
              <a:lnSpc>
                <a:spcPct val="80000"/>
              </a:lnSpc>
              <a:spcBef>
                <a:spcPts val="425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CZ" altLang="en-CZ" sz="1800" b="1" i="1">
                <a:latin typeface="Times New Roman" panose="02020603050405020304" pitchFamily="18" charset="0"/>
              </a:rPr>
              <a:t> Здание в плане имеет прямоугольник со сторонами 79 метров на 72 метра. Высота храма Святой Софии по куполу 55,6 метров, диаметр самого купола, «висящего» над храмом на четырех колоннах, 31,5 метров. </a:t>
            </a:r>
          </a:p>
          <a:p>
            <a:pPr marL="342900" indent="-342900" eaLnBrk="0" fontAlgn="base" hangingPunct="0">
              <a:lnSpc>
                <a:spcPct val="80000"/>
              </a:lnSpc>
              <a:spcBef>
                <a:spcPts val="425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en-CZ" altLang="en-CZ" sz="1800" b="1" i="1">
              <a:latin typeface="Times New Roman" panose="02020603050405020304" pitchFamily="18" charset="0"/>
            </a:endParaRPr>
          </a:p>
          <a:p>
            <a:pPr marL="342900" indent="-342900" eaLnBrk="0" fontAlgn="base" hangingPunct="0">
              <a:lnSpc>
                <a:spcPct val="80000"/>
              </a:lnSpc>
              <a:spcBef>
                <a:spcPts val="425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en-CZ" altLang="en-CZ" sz="1800" b="1" i="1">
              <a:latin typeface="Times New Roman" panose="02020603050405020304" pitchFamily="18" charset="0"/>
            </a:endParaRPr>
          </a:p>
          <a:p>
            <a:pPr marL="342900" indent="-342900" eaLnBrk="0" fontAlgn="base" hangingPunct="0">
              <a:lnSpc>
                <a:spcPct val="80000"/>
              </a:lnSpc>
              <a:spcBef>
                <a:spcPts val="425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n-CZ" altLang="en-CZ" sz="1800" b="1" i="1">
                <a:latin typeface="Times New Roman" panose="02020603050405020304" pitchFamily="18" charset="0"/>
              </a:rPr>
              <a:t>Собор Святой Софии в Стамбуле возводился на холме, и своим положением выделялся на общем фоне города. Подобное решение поражало современников. Особенно выделялся его купол, видимый со всех сторон города, и выделяющийся в плотной застройке Константинополя.</a:t>
            </a:r>
          </a:p>
        </p:txBody>
      </p:sp>
      <p:pic>
        <p:nvPicPr>
          <p:cNvPr id="10242" name="Объект1" descr="05_002">
            <a:extLst>
              <a:ext uri="{FF2B5EF4-FFF2-40B4-BE49-F238E27FC236}">
                <a16:creationId xmlns:a16="http://schemas.microsoft.com/office/drawing/2014/main" id="{4B1CF3A2-4F29-5565-CFBF-58E6F131A3CE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271463"/>
            <a:ext cx="4089400" cy="5110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ЗаголовокСлайда1">
            <a:extLst>
              <a:ext uri="{FF2B5EF4-FFF2-40B4-BE49-F238E27FC236}">
                <a16:creationId xmlns:a16="http://schemas.microsoft.com/office/drawing/2014/main" id="{B2F0E720-2E68-774B-BCF2-05714C5466EA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215900" y="501650"/>
            <a:ext cx="3300413" cy="52673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lnSpc>
                <a:spcPct val="100000"/>
              </a:lnSpc>
              <a:spcAft>
                <a:spcPct val="0"/>
              </a:spcAft>
              <a:buClr>
                <a:schemeClr val="tx1"/>
              </a:buClr>
            </a:pPr>
            <a:r>
              <a:rPr lang="en-CZ" altLang="en-CZ" sz="1800">
                <a:latin typeface="Times New Roman" panose="02020603050405020304" pitchFamily="18" charset="0"/>
              </a:rPr>
              <a:t>Центральные           Императорские Врата Собора сделаны, по преданию, из остатков Ноева ковчега. Сквозь них в Софию входил только Император. Для других посетителей предназначались соседние входы.</a:t>
            </a:r>
            <a:br>
              <a:rPr lang="en-CZ" altLang="en-CZ" sz="1800">
                <a:latin typeface="Times New Roman" panose="02020603050405020304" pitchFamily="18" charset="0"/>
              </a:rPr>
            </a:br>
            <a:r>
              <a:rPr lang="en-CZ" altLang="en-CZ" sz="1800">
                <a:latin typeface="Times New Roman" panose="02020603050405020304" pitchFamily="18" charset="0"/>
              </a:rPr>
              <a:t> По обе стороны Императорских дверей на мраморных плитах пола видны глубокие вмятины, образовавшиеся от ног императорских стражников</a:t>
            </a:r>
            <a:br>
              <a:rPr lang="en-CZ" altLang="en-CZ" sz="1800">
                <a:latin typeface="Times New Roman" panose="02020603050405020304" pitchFamily="18" charset="0"/>
              </a:rPr>
            </a:br>
            <a:br>
              <a:rPr lang="en-CZ" altLang="en-CZ">
                <a:solidFill>
                  <a:schemeClr val="tx2"/>
                </a:solidFill>
                <a:latin typeface="Arial" panose="020B0604020202020204" pitchFamily="34" charset="0"/>
              </a:rPr>
            </a:br>
            <a:r>
              <a:rPr lang="en-CZ" altLang="en-CZ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11266" name="Изображение1">
            <a:extLst>
              <a:ext uri="{FF2B5EF4-FFF2-40B4-BE49-F238E27FC236}">
                <a16:creationId xmlns:a16="http://schemas.microsoft.com/office/drawing/2014/main" id="{7BF1021D-B8C9-10B7-DB7D-570EDC1C40E6}"/>
              </a:ext>
            </a:extLst>
          </p:cNvPr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875" y="358775"/>
            <a:ext cx="4629150" cy="617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CZ" altLang="en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CZ" altLang="en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CZ" altLang="en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chemeClr val="tx1"/>
          </a:buClr>
          <a:buSzTx/>
          <a:buFontTx/>
          <a:buNone/>
          <a:tabLst/>
          <a:defRPr kumimoji="0" lang="en-CZ" altLang="en-CZ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</Words>
  <Application>Microsoft Macintosh PowerPoint</Application>
  <PresentationFormat>On-screen Show (4:3)</PresentationFormat>
  <Paragraphs>38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Calibri</vt:lpstr>
      <vt:lpstr>Times New Roman</vt:lpstr>
      <vt:lpstr>Tahoma</vt:lpstr>
      <vt:lpstr>Arial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Центральные           Императорские Врата Собора сделаны, по преданию, из остатков Ноева ковчега. Сквозь них в Софию входил только Император. Для других посетителей предназначались соседние входы.  По обе стороны Императорских дверей на мраморных плитах пола видны глубокие вмятины, образовавшиеся от ног императорских стражников   </vt:lpstr>
      <vt:lpstr>PowerPoint Presentation</vt:lpstr>
      <vt:lpstr>PowerPoint Presentation</vt:lpstr>
      <vt:lpstr>Мозаики Софийского собора.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Современный вид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Храм Святой Софии.</dc:title>
  <dc:creator>USER</dc:creator>
  <cp:lastModifiedBy>Alexey Morozov</cp:lastModifiedBy>
  <cp:revision>1</cp:revision>
  <dcterms:created xsi:type="dcterms:W3CDTF">2007-02-23T12:52:17Z</dcterms:created>
  <dcterms:modified xsi:type="dcterms:W3CDTF">2023-10-15T17:38:23Z</dcterms:modified>
</cp:coreProperties>
</file>